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82" r:id="rId3"/>
    <p:sldId id="283" r:id="rId4"/>
    <p:sldId id="284" r:id="rId5"/>
    <p:sldId id="285" r:id="rId6"/>
    <p:sldId id="288" r:id="rId7"/>
    <p:sldId id="289" r:id="rId8"/>
    <p:sldId id="290" r:id="rId9"/>
    <p:sldId id="291" r:id="rId10"/>
    <p:sldId id="292" r:id="rId11"/>
    <p:sldId id="286" r:id="rId12"/>
    <p:sldId id="287" r:id="rId13"/>
    <p:sldId id="293" r:id="rId14"/>
    <p:sldId id="294" r:id="rId15"/>
    <p:sldId id="295" r:id="rId16"/>
    <p:sldId id="297" r:id="rId17"/>
    <p:sldId id="298" r:id="rId18"/>
    <p:sldId id="296" r:id="rId19"/>
    <p:sldId id="299" r:id="rId20"/>
    <p:sldId id="300" r:id="rId21"/>
    <p:sldId id="301" r:id="rId22"/>
    <p:sldId id="302" r:id="rId23"/>
    <p:sldId id="303" r:id="rId24"/>
    <p:sldId id="304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47" autoAdjust="0"/>
    <p:restoredTop sz="94660"/>
  </p:normalViewPr>
  <p:slideViewPr>
    <p:cSldViewPr snapToGrid="0">
      <p:cViewPr varScale="1">
        <p:scale>
          <a:sx n="84" d="100"/>
          <a:sy n="84" d="100"/>
        </p:scale>
        <p:origin x="533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5646-FAEB-4AB3-A326-0A08349E2827}" type="datetimeFigureOut">
              <a:rPr lang="ru-RU" smtClean="0"/>
              <a:t>14.09.2023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153EF-3B09-4DED-9593-102D562BC4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6607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5646-FAEB-4AB3-A326-0A08349E2827}" type="datetimeFigureOut">
              <a:rPr lang="ru-RU" smtClean="0"/>
              <a:t>14.09.2023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153EF-3B09-4DED-9593-102D562BC4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8215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5646-FAEB-4AB3-A326-0A08349E2827}" type="datetimeFigureOut">
              <a:rPr lang="ru-RU" smtClean="0"/>
              <a:t>14.09.2023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153EF-3B09-4DED-9593-102D562BC4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6418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5646-FAEB-4AB3-A326-0A08349E2827}" type="datetimeFigureOut">
              <a:rPr lang="ru-RU" smtClean="0"/>
              <a:t>14.09.2023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153EF-3B09-4DED-9593-102D562BC4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0330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5646-FAEB-4AB3-A326-0A08349E2827}" type="datetimeFigureOut">
              <a:rPr lang="ru-RU" smtClean="0"/>
              <a:t>14.09.2023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153EF-3B09-4DED-9593-102D562BC4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6579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5646-FAEB-4AB3-A326-0A08349E2827}" type="datetimeFigureOut">
              <a:rPr lang="ru-RU" smtClean="0"/>
              <a:t>14.09.2023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153EF-3B09-4DED-9593-102D562BC4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0559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5646-FAEB-4AB3-A326-0A08349E2827}" type="datetimeFigureOut">
              <a:rPr lang="ru-RU" smtClean="0"/>
              <a:t>14.09.2023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153EF-3B09-4DED-9593-102D562BC4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246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5646-FAEB-4AB3-A326-0A08349E2827}" type="datetimeFigureOut">
              <a:rPr lang="ru-RU" smtClean="0"/>
              <a:t>14.09.2023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153EF-3B09-4DED-9593-102D562BC4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1846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5646-FAEB-4AB3-A326-0A08349E2827}" type="datetimeFigureOut">
              <a:rPr lang="ru-RU" smtClean="0"/>
              <a:t>14.09.2023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153EF-3B09-4DED-9593-102D562BC4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7318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5646-FAEB-4AB3-A326-0A08349E2827}" type="datetimeFigureOut">
              <a:rPr lang="ru-RU" smtClean="0"/>
              <a:t>14.09.2023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153EF-3B09-4DED-9593-102D562BC4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825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5646-FAEB-4AB3-A326-0A08349E2827}" type="datetimeFigureOut">
              <a:rPr lang="ru-RU" smtClean="0"/>
              <a:t>14.09.2023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153EF-3B09-4DED-9593-102D562BC4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9832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85646-FAEB-4AB3-A326-0A08349E2827}" type="datetimeFigureOut">
              <a:rPr lang="ru-RU" smtClean="0"/>
              <a:t>14.09.2023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153EF-3B09-4DED-9593-102D562BC4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5316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emf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7240" y="2202633"/>
            <a:ext cx="10515600" cy="1325563"/>
          </a:xfrm>
        </p:spPr>
        <p:txBody>
          <a:bodyPr>
            <a:normAutofit fontScale="90000"/>
          </a:bodyPr>
          <a:lstStyle/>
          <a:p>
            <a:pPr marL="342900" lvl="0" indent="-342900" algn="ctr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Нечеткие системы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/>
            </a:r>
            <a:b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8597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92058" y="166152"/>
            <a:ext cx="1588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</a:rPr>
              <a:t>Активизация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675" y="166152"/>
            <a:ext cx="4147169" cy="261451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476" y="3544303"/>
            <a:ext cx="4017066" cy="248202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798" y="2641728"/>
            <a:ext cx="7253650" cy="18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58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27260" y="132417"/>
            <a:ext cx="163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</a:rPr>
              <a:t>Аккумуляция</a:t>
            </a:r>
            <a:endParaRPr lang="ru-RU" dirty="0"/>
          </a:p>
        </p:txBody>
      </p:sp>
      <p:pic>
        <p:nvPicPr>
          <p:cNvPr id="3" name="Рисунок 2"/>
          <p:cNvPicPr/>
          <p:nvPr/>
        </p:nvPicPr>
        <p:blipFill>
          <a:blip r:embed="rId2" cstate="print"/>
          <a:srcRect b="18855"/>
          <a:stretch>
            <a:fillRect/>
          </a:stretch>
        </p:blipFill>
        <p:spPr bwMode="auto">
          <a:xfrm>
            <a:off x="1766620" y="246062"/>
            <a:ext cx="4729690" cy="2523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840" y="132417"/>
            <a:ext cx="7972416" cy="10238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8417" y="3902060"/>
            <a:ext cx="4300592" cy="233006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5993" y="2980614"/>
            <a:ext cx="7520109" cy="160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36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729" y="163548"/>
            <a:ext cx="6362231" cy="251421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729" y="2852757"/>
            <a:ext cx="6622004" cy="381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844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823" y="181990"/>
            <a:ext cx="6792685" cy="656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785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088" y="217714"/>
            <a:ext cx="7246514" cy="647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465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862" y="598348"/>
            <a:ext cx="7858207" cy="488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14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92" y="875169"/>
            <a:ext cx="7983438" cy="479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35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09253" y="244530"/>
            <a:ext cx="2299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Times New Roman" panose="02020603050405020304" pitchFamily="18" charset="0"/>
                <a:ea typeface="Calibri" panose="020F0502020204030204" pitchFamily="34" charset="0"/>
              </a:rPr>
              <a:t>Рассмотрим пример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83" y="881170"/>
            <a:ext cx="7575151" cy="376920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686" y="4650377"/>
            <a:ext cx="3766016" cy="184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23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364" y="251573"/>
            <a:ext cx="6573105" cy="662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8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364" y="317865"/>
            <a:ext cx="6623173" cy="654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09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444" y="151823"/>
            <a:ext cx="5631493" cy="397604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524" y="4685212"/>
            <a:ext cx="7177910" cy="178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149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59" y="198081"/>
            <a:ext cx="6033173" cy="401838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481" y="3997233"/>
            <a:ext cx="7411538" cy="286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656496" y="35321"/>
            <a:ext cx="77233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ea typeface="Calibri" panose="020F0502020204030204" pitchFamily="34" charset="0"/>
              </a:rPr>
              <a:t>Алгоритмы нечеткого условного вывода</a:t>
            </a:r>
            <a:endParaRPr lang="ru-RU" sz="32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0" y="620096"/>
            <a:ext cx="28205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0215" algn="just">
              <a:lnSpc>
                <a:spcPct val="120000"/>
              </a:lnSpc>
              <a:spcAft>
                <a:spcPts val="0"/>
              </a:spcAft>
            </a:pPr>
            <a:r>
              <a:rPr lang="ru-RU" sz="2000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Алгоритм </a:t>
            </a:r>
            <a:r>
              <a:rPr lang="ru-RU" sz="2000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Мамдани</a:t>
            </a:r>
            <a:endParaRPr lang="ru-RU" sz="2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/>
              <p:cNvSpPr/>
              <p:nvPr/>
            </p:nvSpPr>
            <p:spPr>
              <a:xfrm>
                <a:off x="329184" y="1077116"/>
                <a:ext cx="10991088" cy="15438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T2A48o00"/>
                  </a:rPr>
                  <a:t>В общем случае база правил алгоритма </a:t>
                </a:r>
                <a:r>
                  <a:rPr lang="ru-RU" sz="1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TT2A48o00"/>
                  </a:rPr>
                  <a:t>Мамдани</a:t>
                </a: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T2A48o00"/>
                  </a:rPr>
                  <a:t> содержит правила вида</a:t>
                </a:r>
                <a:endParaRPr lang="ru-RU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457200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T2A48o0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T2A48o0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T2A48o00"/>
                          </a:rPr>
                          <m:t>𝑘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T2A48o00"/>
                      </a:rPr>
                      <m:t>: «если &lt;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T2A48o0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T2A48o00"/>
                          </a:rPr>
                          <m:t>𝑦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T2A48o00"/>
                          </a:rPr>
                          <m:t>1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T2A48o00"/>
                      </a:rPr>
                      <m:t>=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T2A48o0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T2A48o00"/>
                          </a:rPr>
                          <m:t>𝐴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T2A48o00"/>
                          </a:rPr>
                          <m:t>1</m:t>
                        </m:r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T2A48o00"/>
                          </a:rPr>
                          <m:t>𝑘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T2A48o00"/>
                      </a:rPr>
                      <m:t>&gt; </m:t>
                    </m:r>
                    <m:r>
                      <a:rPr lang="en-US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T2A48o00"/>
                      </a:rPr>
                      <m:t>𝑎𝑛𝑑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T2A48o00"/>
                      </a:rPr>
                      <m:t> &lt;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T2A48o0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T2A48o00"/>
                          </a:rPr>
                          <m:t>𝑦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T2A48o00"/>
                          </a:rPr>
                          <m:t>2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T2A48o00"/>
                      </a:rPr>
                      <m:t>=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T2A48o0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T2A48o00"/>
                          </a:rPr>
                          <m:t>𝐴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T2A48o00"/>
                          </a:rPr>
                          <m:t>2</m:t>
                        </m:r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T2A48o00"/>
                          </a:rPr>
                          <m:t>𝑘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T2A48o00"/>
                      </a:rPr>
                      <m:t>&gt; </m:t>
                    </m:r>
                    <m:r>
                      <a:rPr lang="en-US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T2A48o00"/>
                      </a:rPr>
                      <m:t>𝑎𝑛𝑑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T2A48o00"/>
                      </a:rPr>
                      <m:t> …&lt;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T2A48o0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T2A48o0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T2A48o00"/>
                          </a:rPr>
                          <m:t>𝑛𝑘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T2A48o00"/>
                      </a:rPr>
                      <m:t>=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T2A48o0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T2A48o00"/>
                          </a:rPr>
                          <m:t>𝐴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T2A48o00"/>
                          </a:rPr>
                          <m:t>𝑛𝑘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T2A48o00"/>
                      </a:rPr>
                      <m:t>&gt;, то &lt;</m:t>
                    </m:r>
                    <m:r>
                      <a:rPr lang="en-US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T2A48o00"/>
                      </a:rPr>
                      <m:t>𝑧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T2A48o00"/>
                      </a:rPr>
                      <m:t>= 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T2A48o0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T2A48o00"/>
                          </a:rPr>
                          <m:t>𝐵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T2A48o00"/>
                          </a:rPr>
                          <m:t>𝑘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T2A48o00"/>
                      </a:rPr>
                      <m:t>&gt;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T2A48o00"/>
                  </a:rPr>
                  <a:t>. </a:t>
                </a:r>
                <a:endParaRPr lang="ru-RU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457200"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T2A48o00"/>
                  </a:rPr>
                  <a:t>Для упрощения изложения рассмотрим базу правил вида</a:t>
                </a:r>
                <a:endParaRPr lang="ru-RU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457200" indent="-698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T2A48o00"/>
                  </a:rPr>
                  <a:t>P1: если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T2A48o00"/>
                      </a:rPr>
                      <m:t>х = 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T2A48o0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T2A48o00"/>
                          </a:rPr>
                          <m:t>А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T2A48o0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T2A48o00"/>
                  </a:rPr>
                  <a:t> и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T2A48o00"/>
                      </a:rPr>
                      <m:t>у = 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T2A48o0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T2A48o00"/>
                          </a:rPr>
                          <m:t>В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T2A48o0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T2A48o00"/>
                  </a:rPr>
                  <a:t>, то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T2A48o00"/>
                      </a:rPr>
                      <m:t>𝑧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T2A48o00"/>
                      </a:rPr>
                      <m:t> = 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T2A48o0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T2A48o00"/>
                          </a:rPr>
                          <m:t>𝐶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T2A48o0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T2A48o00"/>
                  </a:rPr>
                  <a:t>;</a:t>
                </a:r>
                <a:endParaRPr lang="ru-RU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457200"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T2A48o00"/>
                  </a:rPr>
                  <a:t>P2: если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T2A48o00"/>
                      </a:rPr>
                      <m:t>х = 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T2A48o0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T2A48o00"/>
                          </a:rPr>
                          <m:t>А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T2A48o0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T2A48o00"/>
                  </a:rPr>
                  <a:t> и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T2A48o00"/>
                      </a:rPr>
                      <m:t>у = 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T2A48o0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T2A48o00"/>
                          </a:rPr>
                          <m:t>В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T2A48o0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T2A48o00"/>
                  </a:rPr>
                  <a:t>, то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T2A48o00"/>
                      </a:rPr>
                      <m:t>𝑧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T2A48o00"/>
                      </a:rPr>
                      <m:t> = 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T2A48o0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T2A48o00"/>
                          </a:rPr>
                          <m:t>𝐶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T2A48o0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T2A48o00"/>
                  </a:rPr>
                  <a:t>.</a:t>
                </a:r>
                <a:endParaRPr lang="ru-RU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84" y="1077116"/>
                <a:ext cx="10991088" cy="1543884"/>
              </a:xfrm>
              <a:prstGeom prst="rect">
                <a:avLst/>
              </a:prstGeom>
              <a:blipFill>
                <a:blip r:embed="rId2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16" y="2746602"/>
            <a:ext cx="4613056" cy="39613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Прямоугольник 5"/>
              <p:cNvSpPr/>
              <p:nvPr/>
            </p:nvSpPr>
            <p:spPr>
              <a:xfrm>
                <a:off x="5023104" y="3078020"/>
                <a:ext cx="6900672" cy="21605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450215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T2A48o0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</a:rPr>
                            <m:t>𝛼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</a:rPr>
                            <m:t>1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T2A48o00"/>
                        </a:rPr>
                        <m:t>=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T2A48o00"/>
                        </a:rPr>
                        <m:t>𝑚𝑖𝑛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T2A48o00"/>
                        </a:rPr>
                        <m:t>(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</a:rPr>
                            <m:t>𝜇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  <a:cs typeface="Cambria Math" panose="02040503050406030204" pitchFamily="18" charset="0"/>
                            </a:rPr>
                            <m:t>𝐴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</a:rPr>
                            <m:t>1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T2A48o00"/>
                        </a:rPr>
                        <m:t>(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T2A48o00"/>
                        </a:rPr>
                        <m:t>),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</a:rPr>
                            <m:t>𝜇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  <a:cs typeface="Cambria Math" panose="02040503050406030204" pitchFamily="18" charset="0"/>
                            </a:rPr>
                            <m:t>𝐵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</a:rPr>
                            <m:t>1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T2A48o00"/>
                        </a:rPr>
                        <m:t>(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  <a:cs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T2A48o00"/>
                        </a:rPr>
                        <m:t>)), 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</a:rPr>
                            <m:t>𝛼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</a:rPr>
                            <m:t>2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T2A48o00"/>
                        </a:rPr>
                        <m:t>=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T2A48o00"/>
                        </a:rPr>
                        <m:t>𝑚𝑖𝑛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T2A48o00"/>
                        </a:rPr>
                        <m:t>(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</a:rPr>
                            <m:t>𝜇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  <a:cs typeface="Cambria Math" panose="02040503050406030204" pitchFamily="18" charset="0"/>
                            </a:rPr>
                            <m:t>𝐴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</a:rPr>
                            <m:t>2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T2A48o00"/>
                        </a:rPr>
                        <m:t>(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T2A48o00"/>
                        </a:rPr>
                        <m:t>),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</a:rPr>
                            <m:t>𝜇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  <a:cs typeface="Cambria Math" panose="02040503050406030204" pitchFamily="18" charset="0"/>
                            </a:rPr>
                            <m:t>𝐵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</a:rPr>
                            <m:t>2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T2A48o00"/>
                        </a:rPr>
                        <m:t>(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  <a:cs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T2A48o00"/>
                        </a:rPr>
                        <m:t>))</m:t>
                      </m:r>
                    </m:oMath>
                  </m:oMathPara>
                </a14:m>
                <a:endParaRPr lang="ru-RU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457200"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T2A48o00"/>
                  </a:rPr>
                  <a:t>Нечеткий вывод по каждому правилу согласно алгоритму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T2A48o00"/>
                  </a:rPr>
                  <a:t>Мамдани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T2A48o00"/>
                  </a:rPr>
                  <a:t> рассчитывается как </a:t>
                </a:r>
                <a:endParaRPr lang="ru-RU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457200" indent="450215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</a:rPr>
                            <m:t>𝜇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  <a:cs typeface="Cambria Math" panose="02040503050406030204" pitchFamily="18" charset="0"/>
                            </a:rPr>
                            <m:t>𝑟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</a:rPr>
                            <m:t>1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T2A48o00"/>
                        </a:rPr>
                        <m:t>(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T2A48o00"/>
                          <a:cs typeface="Cambria Math" panose="02040503050406030204" pitchFamily="18" charset="0"/>
                        </a:rPr>
                        <m:t>𝑧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T2A48o00"/>
                        </a:rPr>
                        <m:t>)=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T2A48o00"/>
                        </a:rPr>
                        <m:t>𝑚𝑖𝑛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T2A48o00"/>
                        </a:rPr>
                        <m:t>(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</a:rPr>
                            <m:t>𝛼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</a:rPr>
                            <m:t>1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T2A48o00"/>
                        </a:rPr>
                        <m:t>,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</a:rPr>
                            <m:t>𝜇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  <a:cs typeface="Cambria Math" panose="02040503050406030204" pitchFamily="18" charset="0"/>
                            </a:rPr>
                            <m:t>𝑐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</a:rPr>
                            <m:t>1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T2A48o00"/>
                        </a:rPr>
                        <m:t>(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T2A48o00"/>
                          <a:cs typeface="Cambria Math" panose="02040503050406030204" pitchFamily="18" charset="0"/>
                        </a:rPr>
                        <m:t>𝑧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T2A48o00"/>
                        </a:rPr>
                        <m:t>)),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</a:rPr>
                            <m:t> 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</a:rPr>
                            <m:t>𝜇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  <a:cs typeface="Cambria Math" panose="02040503050406030204" pitchFamily="18" charset="0"/>
                            </a:rPr>
                            <m:t>𝑟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</a:rPr>
                            <m:t>2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T2A48o00"/>
                        </a:rPr>
                        <m:t>(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T2A48o00"/>
                          <a:cs typeface="Cambria Math" panose="02040503050406030204" pitchFamily="18" charset="0"/>
                        </a:rPr>
                        <m:t>𝑧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T2A48o00"/>
                        </a:rPr>
                        <m:t>)=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T2A48o00"/>
                        </a:rPr>
                        <m:t>𝑚𝑖𝑛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T2A48o00"/>
                        </a:rPr>
                        <m:t>(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</a:rPr>
                            <m:t>𝛼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</a:rPr>
                            <m:t>2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T2A48o00"/>
                        </a:rPr>
                        <m:t>,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</a:rPr>
                            <m:t>𝜇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  <a:cs typeface="Cambria Math" panose="02040503050406030204" pitchFamily="18" charset="0"/>
                            </a:rPr>
                            <m:t>𝑐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</a:rPr>
                            <m:t>2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T2A48o00"/>
                        </a:rPr>
                        <m:t>(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T2A48o00"/>
                          <a:cs typeface="Cambria Math" panose="02040503050406030204" pitchFamily="18" charset="0"/>
                        </a:rPr>
                        <m:t>𝑧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T2A48o00"/>
                        </a:rPr>
                        <m:t>))</m:t>
                      </m:r>
                    </m:oMath>
                  </m:oMathPara>
                </a14:m>
                <a:endParaRPr lang="ru-RU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457200"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T2A48o00"/>
                  </a:rPr>
                  <a:t>Композиционный вывод получается как объединение отдельных выводов </a:t>
                </a:r>
                <a:endParaRPr lang="ru-RU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457200" indent="450215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T2A48o00"/>
                        </a:rPr>
                        <m:t>𝜇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T2A48o00"/>
                        </a:rPr>
                        <m:t>=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T2A48o00"/>
                        </a:rPr>
                        <m:t>𝑚𝑎𝑥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T2A48o00"/>
                        </a:rPr>
                        <m:t> [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</a:rPr>
                            <m:t>𝜇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  <a:cs typeface="Cambria Math" panose="02040503050406030204" pitchFamily="18" charset="0"/>
                            </a:rPr>
                            <m:t>𝑟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</a:rPr>
                            <m:t>1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T2A48o00"/>
                        </a:rPr>
                        <m:t>(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T2A48o00"/>
                          <a:cs typeface="Cambria Math" panose="02040503050406030204" pitchFamily="18" charset="0"/>
                        </a:rPr>
                        <m:t>𝑧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T2A48o00"/>
                        </a:rPr>
                        <m:t>),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</a:rPr>
                            <m:t>𝜇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  <a:cs typeface="Cambria Math" panose="02040503050406030204" pitchFamily="18" charset="0"/>
                            </a:rPr>
                            <m:t>𝑟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</a:rPr>
                            <m:t>2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T2A48o00"/>
                        </a:rPr>
                        <m:t>(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T2A48o00"/>
                          <a:cs typeface="Cambria Math" panose="02040503050406030204" pitchFamily="18" charset="0"/>
                        </a:rPr>
                        <m:t>𝑧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T2A48o00"/>
                        </a:rPr>
                        <m:t>)]</m:t>
                      </m:r>
                    </m:oMath>
                  </m:oMathPara>
                </a14:m>
                <a:endParaRPr lang="ru-RU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104" y="3078020"/>
                <a:ext cx="6900672" cy="2160591"/>
              </a:xfrm>
              <a:prstGeom prst="rect">
                <a:avLst/>
              </a:prstGeom>
              <a:blipFill>
                <a:blip r:embed="rId4"/>
                <a:stretch>
                  <a:fillRect r="-4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390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-155759" y="135464"/>
            <a:ext cx="31766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450215" algn="just">
              <a:lnSpc>
                <a:spcPct val="120000"/>
              </a:lnSpc>
              <a:spcAft>
                <a:spcPts val="0"/>
              </a:spcAft>
            </a:pPr>
            <a:r>
              <a:rPr lang="ru-RU" sz="2000" i="1" dirty="0">
                <a:solidFill>
                  <a:srgbClr val="000000"/>
                </a:solidFill>
                <a:latin typeface="Times New Roman" panose="02020603050405020304" pitchFamily="18" charset="0"/>
                <a:ea typeface="TT2A48o00"/>
              </a:rPr>
              <a:t>Алгоритм Ларсена</a:t>
            </a:r>
            <a:endParaRPr lang="ru-RU" sz="2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рямоугольник 2"/>
              <p:cNvSpPr/>
              <p:nvPr/>
            </p:nvSpPr>
            <p:spPr>
              <a:xfrm>
                <a:off x="164592" y="855161"/>
                <a:ext cx="11082528" cy="683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Алгоритм Ларсена (</a:t>
                </a:r>
                <a:r>
                  <a:rPr lang="ru-RU" sz="1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Larsen</a:t>
                </a: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) отличается от алгоритма </a:t>
                </a:r>
                <a:r>
                  <a:rPr lang="ru-RU" sz="1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Мамдани</a:t>
                </a: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 методом формирования вывода по каждому из правил </a:t>
                </a:r>
                <a:endParaRPr lang="ru-RU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𝑟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𝑧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𝑐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𝑧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), 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𝑟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𝑧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𝑐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𝑧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92" y="855161"/>
                <a:ext cx="11082528" cy="683264"/>
              </a:xfrm>
              <a:prstGeom prst="rect">
                <a:avLst/>
              </a:prstGeom>
              <a:blipFill>
                <a:blip r:embed="rId2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" y="1959732"/>
            <a:ext cx="5182055" cy="39198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Прямоугольник 4"/>
              <p:cNvSpPr/>
              <p:nvPr/>
            </p:nvSpPr>
            <p:spPr>
              <a:xfrm>
                <a:off x="4712208" y="1680679"/>
                <a:ext cx="6096000" cy="9787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T2A48o00"/>
                  </a:rPr>
                  <a:t>Композиция выводов выполняется так же, как и в алгоритме </a:t>
                </a:r>
                <a:r>
                  <a:rPr lang="ru-RU" sz="1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TT2A48o00"/>
                  </a:rPr>
                  <a:t>Мамдани</a:t>
                </a: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T2A48o00"/>
                  </a:rPr>
                  <a:t> </a:t>
                </a:r>
                <a:endParaRPr lang="ru-RU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457200" indent="450215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T2A48o00"/>
                        </a:rPr>
                        <m:t>𝜇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T2A48o00"/>
                        </a:rPr>
                        <m:t>=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T2A48o00"/>
                        </a:rPr>
                        <m:t>𝑚𝑎𝑥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T2A48o00"/>
                        </a:rPr>
                        <m:t> [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</a:rPr>
                            <m:t>𝜇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  <a:cs typeface="Cambria Math" panose="02040503050406030204" pitchFamily="18" charset="0"/>
                            </a:rPr>
                            <m:t>𝑟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</a:rPr>
                            <m:t>1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T2A48o00"/>
                        </a:rPr>
                        <m:t>(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T2A48o00"/>
                          <a:cs typeface="Cambria Math" panose="02040503050406030204" pitchFamily="18" charset="0"/>
                        </a:rPr>
                        <m:t>𝑧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T2A48o00"/>
                        </a:rPr>
                        <m:t>),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</a:rPr>
                            <m:t> 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</a:rPr>
                            <m:t>𝜇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  <a:cs typeface="Cambria Math" panose="02040503050406030204" pitchFamily="18" charset="0"/>
                            </a:rPr>
                            <m:t>𝑟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T2A48o00"/>
                            </a:rPr>
                            <m:t>2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T2A48o00"/>
                        </a:rPr>
                        <m:t>(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T2A48o00"/>
                          <a:cs typeface="Cambria Math" panose="02040503050406030204" pitchFamily="18" charset="0"/>
                        </a:rPr>
                        <m:t>𝑧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T2A48o00"/>
                        </a:rPr>
                        <m:t>)]</m:t>
                      </m:r>
                    </m:oMath>
                  </m:oMathPara>
                </a14:m>
                <a:endParaRPr lang="ru-RU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2208" y="1680679"/>
                <a:ext cx="6096000" cy="978729"/>
              </a:xfrm>
              <a:prstGeom prst="rect">
                <a:avLst/>
              </a:prstGeom>
              <a:blipFill>
                <a:blip r:embed="rId4"/>
                <a:stretch>
                  <a:fillRect r="-500" b="-12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Прямоугольник 6"/>
              <p:cNvSpPr/>
              <p:nvPr/>
            </p:nvSpPr>
            <p:spPr>
              <a:xfrm>
                <a:off x="5154622" y="3587318"/>
                <a:ext cx="6467401" cy="15924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 algn="just">
                  <a:lnSpc>
                    <a:spcPct val="120000"/>
                  </a:lnSpc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T2A48o00"/>
                  </a:rPr>
                  <a:t>Активизация </a:t>
                </a:r>
                <a:r>
                  <a:rPr lang="ru-RU" sz="1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TT2A48o00"/>
                  </a:rPr>
                  <a:t>подзаключений</a:t>
                </a: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T2A48o00"/>
                  </a:rPr>
                  <a:t> в нечетких правилах продукций осуществляется использованием формулы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T2A48o00"/>
                      </a:rPr>
                      <m:t>𝑝𝑟𝑜𝑑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T2A48o00"/>
                  </a:rPr>
                  <a:t> - активизации, посредством чего находится совокупность нечетких множеств: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T2A48o0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T2A48o00"/>
                          </a:rPr>
                          <m:t>𝛼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T2A48o00"/>
                          </a:rPr>
                          <m:t>1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T2A48o00"/>
                      </a:rPr>
                      <m:t>,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T2A48o0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T2A48o00"/>
                          </a:rPr>
                          <m:t>𝛼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T2A48o00"/>
                          </a:rPr>
                          <m:t>2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T2A48o00"/>
                      </a:rPr>
                      <m:t>,...,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T2A48o0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T2A48o00"/>
                          </a:rPr>
                          <m:t>𝛼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T2A48o0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T2A48o00"/>
                  </a:rPr>
                  <a:t>, где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T2A48o00"/>
                      </a:rPr>
                      <m:t>𝑞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T2A48o00"/>
                  </a:rPr>
                  <a:t> — общее количество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T2A48o00"/>
                  </a:rPr>
                  <a:t>подзаключений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T2A48o00"/>
                  </a:rPr>
                  <a:t> в базе правил.</a:t>
                </a:r>
                <a:endParaRPr lang="ru-RU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622" y="3587318"/>
                <a:ext cx="6467401" cy="1592424"/>
              </a:xfrm>
              <a:prstGeom prst="rect">
                <a:avLst/>
              </a:prstGeom>
              <a:blipFill>
                <a:blip r:embed="rId5"/>
                <a:stretch>
                  <a:fillRect l="-566" r="-566" b="-22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4813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-396082" y="108032"/>
            <a:ext cx="34012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450215" algn="just">
              <a:lnSpc>
                <a:spcPct val="120000"/>
              </a:lnSpc>
              <a:spcAft>
                <a:spcPts val="0"/>
              </a:spcAft>
            </a:pPr>
            <a:r>
              <a:rPr lang="ru-RU" sz="2000" i="1" dirty="0">
                <a:solidFill>
                  <a:srgbClr val="000000"/>
                </a:solidFill>
                <a:latin typeface="Times New Roman" panose="02020603050405020304" pitchFamily="18" charset="0"/>
                <a:ea typeface="TT2A48o00"/>
              </a:rPr>
              <a:t>Алгоритм </a:t>
            </a:r>
            <a:r>
              <a:rPr lang="ru-RU" sz="2000" i="1" dirty="0" err="1">
                <a:solidFill>
                  <a:srgbClr val="000000"/>
                </a:solidFill>
                <a:latin typeface="Times New Roman" panose="02020603050405020304" pitchFamily="18" charset="0"/>
                <a:ea typeface="TT2A48o00"/>
              </a:rPr>
              <a:t>Сукамото</a:t>
            </a:r>
            <a:endParaRPr lang="ru-RU" sz="2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96" y="759714"/>
            <a:ext cx="4470400" cy="243078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/>
              <p:cNvSpPr/>
              <p:nvPr/>
            </p:nvSpPr>
            <p:spPr>
              <a:xfrm>
                <a:off x="5141976" y="759714"/>
                <a:ext cx="6096000" cy="279448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342900" lvl="0" indent="-342900" algn="just">
                  <a:lnSpc>
                    <a:spcPct val="120000"/>
                  </a:lnSpc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T2A48o00"/>
                  </a:rPr>
                  <a:t>Активизация </a:t>
                </a:r>
                <a:r>
                  <a:rPr lang="ru-RU" sz="1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TT2A48o00"/>
                  </a:rPr>
                  <a:t>подзаключений</a:t>
                </a: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T2A48o00"/>
                  </a:rPr>
                  <a:t> в нечетких правилах продукций. Осуществляется аналогично алгоритму </a:t>
                </a:r>
                <a:r>
                  <a:rPr lang="ru-RU" sz="1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TT2A48o00"/>
                  </a:rPr>
                  <a:t>Мамдани</a:t>
                </a: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T2A48o00"/>
                  </a:rPr>
                  <a:t>, после чего находятся обычные (не нечеткие) значения всех выходных лингвистических переменных в каждом из </a:t>
                </a:r>
                <a:r>
                  <a:rPr lang="ru-RU" sz="1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TT2A48o00"/>
                  </a:rPr>
                  <a:t>подзаключений</a:t>
                </a: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T2A48o00"/>
                  </a:rPr>
                  <a:t> активных правил нечетких продукций. В этом случае значение выходной лингвистической переменной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T2A48o0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T2A48o00"/>
                          </a:rPr>
                          <m:t>𝑤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T2A48o0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T2A48o00"/>
                  </a:rPr>
                  <a:t> каждом из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T2A48o00"/>
                  </a:rPr>
                  <a:t>подзаключений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T2A48o00"/>
                  </a:rPr>
                  <a:t> находится как решение уравнения:</a:t>
                </a:r>
                <a:endParaRPr lang="ru-RU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𝜇</m:t>
                      </m:r>
                      <m:d>
                        <m:d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   </m:t>
                      </m:r>
                      <m:d>
                        <m:d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∀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1,2,…</m:t>
                              </m:r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𝑔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ru-RU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𝑞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— общее количество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подзаключений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в базе правил.</a:t>
                </a:r>
              </a:p>
            </p:txBody>
          </p:sp>
        </mc:Choice>
        <mc:Fallback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976" y="759714"/>
                <a:ext cx="6096000" cy="2794483"/>
              </a:xfrm>
              <a:prstGeom prst="rect">
                <a:avLst/>
              </a:prstGeom>
              <a:blipFill>
                <a:blip r:embed="rId3"/>
                <a:stretch>
                  <a:fillRect l="-600" r="-500" b="-19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Прямоугольник 4"/>
              <p:cNvSpPr/>
              <p:nvPr/>
            </p:nvSpPr>
            <p:spPr>
              <a:xfrm>
                <a:off x="514096" y="4179930"/>
                <a:ext cx="10177272" cy="19223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 algn="just">
                  <a:lnSpc>
                    <a:spcPct val="120000"/>
                  </a:lnSpc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:r>
                  <a:rPr lang="ru-RU" sz="1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Дефаззификация</a:t>
                </a: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 выходных переменных. Используется модифицированный вариант в форме метода центра тяжести для одноточечных множеств:</a:t>
                </a:r>
                <a:endParaRPr lang="ru-RU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𝑦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ru-RU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-— общее количество активных правил нечетких продукций, в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подзаключениях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которых присутствует выходная лингвистическая переменная.</a:t>
                </a:r>
              </a:p>
            </p:txBody>
          </p:sp>
        </mc:Choice>
        <mc:Fallback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096" y="4179930"/>
                <a:ext cx="10177272" cy="1922386"/>
              </a:xfrm>
              <a:prstGeom prst="rect">
                <a:avLst/>
              </a:prstGeom>
              <a:blipFill>
                <a:blip r:embed="rId4"/>
                <a:stretch>
                  <a:fillRect l="-299" r="-299" b="-19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6368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2296" y="0"/>
            <a:ext cx="2967094" cy="3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0215" algn="just">
              <a:lnSpc>
                <a:spcPct val="120000"/>
              </a:lnSpc>
              <a:spcAft>
                <a:spcPts val="0"/>
              </a:spcAft>
            </a:pPr>
            <a:r>
              <a:rPr lang="ru-RU" sz="1600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Алгоритм </a:t>
            </a:r>
            <a:r>
              <a:rPr lang="ru-RU" sz="1600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Такаги</a:t>
            </a:r>
            <a:r>
              <a:rPr lang="ru-RU" sz="1600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– </a:t>
            </a:r>
            <a:r>
              <a:rPr lang="ru-RU" sz="1600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Сугено</a:t>
            </a:r>
            <a:endParaRPr lang="ru-RU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рямоугольник 2"/>
              <p:cNvSpPr/>
              <p:nvPr/>
            </p:nvSpPr>
            <p:spPr>
              <a:xfrm>
                <a:off x="-109728" y="671209"/>
                <a:ext cx="10908792" cy="9787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В алгоритме , предложенном </a:t>
                </a:r>
                <a:r>
                  <a:rPr lang="ru-RU" sz="1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Такаги</a:t>
                </a: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 – </a:t>
                </a:r>
                <a:r>
                  <a:rPr lang="ru-RU" sz="1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Сугено</a:t>
                </a: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 в отличие от других используется набор правил следующего вида:</a:t>
                </a:r>
                <a:endParaRPr lang="ru-RU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: если 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𝑥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есть 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 и 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𝑦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есть 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𝐵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то 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𝑧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𝑥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𝑦</m:t>
                      </m:r>
                    </m:oMath>
                  </m:oMathPara>
                </a14:m>
                <a:endParaRPr lang="ru-RU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2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: если 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𝑥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есть 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2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 и 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𝑦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есть 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𝐵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2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то 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𝑧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2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𝑥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2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𝑦</m:t>
                      </m:r>
                    </m:oMath>
                  </m:oMathPara>
                </a14:m>
                <a:endParaRPr lang="ru-RU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9728" y="671209"/>
                <a:ext cx="10908792" cy="9787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85" y="2124339"/>
            <a:ext cx="5073455" cy="33346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Прямоугольник 4"/>
              <p:cNvSpPr/>
              <p:nvPr/>
            </p:nvSpPr>
            <p:spPr>
              <a:xfrm>
                <a:off x="5187696" y="1767239"/>
                <a:ext cx="6827520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Нечеткий вывод. Находятся уровни «отсечения» для предпосылок каждого правила с использованием операции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𝑚𝑖𝑛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:</a:t>
                </a: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𝐴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{(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),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𝐵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)}, 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𝛼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2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𝑚𝑖𝑛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{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𝐴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2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),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𝐵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2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)}</m:t>
                      </m:r>
                    </m:oMath>
                  </m:oMathPara>
                </a14:m>
                <a:endParaRPr lang="ru-RU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Затем определяются выводы по каждому из правил </a:t>
                </a: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𝑦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0 и </m:t>
                      </m:r>
                      <m:sSubSup>
                        <m:sSubSup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696" y="1767239"/>
                <a:ext cx="6827520" cy="1569660"/>
              </a:xfrm>
              <a:prstGeom prst="rect">
                <a:avLst/>
              </a:prstGeom>
              <a:blipFill>
                <a:blip r:embed="rId4"/>
                <a:stretch>
                  <a:fillRect l="-446" r="-4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Прямоугольник 6"/>
              <p:cNvSpPr/>
              <p:nvPr/>
            </p:nvSpPr>
            <p:spPr>
              <a:xfrm>
                <a:off x="5305746" y="3454200"/>
                <a:ext cx="6760464" cy="9294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 algn="just">
                  <a:lnSpc>
                    <a:spcPct val="120000"/>
                  </a:lnSpc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Формирование базы правил систем нечеткого вывода. В базе правил используются только правила нечетких продукций в форме:</a:t>
                </a:r>
                <a:endParaRPr lang="ru-RU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ПРАВИЛО &lt;#&gt;: ЕСЛИ </m:t>
                      </m:r>
                      <m:sSub>
                        <m:sSub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1 </m:t>
                          </m:r>
                        </m:sub>
                      </m:sSub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есть </m:t>
                      </m:r>
                      <m:sSup>
                        <m:sSup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ru-RU" sz="16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α</m:t>
                          </m:r>
                        </m:e>
                        <m:sup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И </m:t>
                      </m:r>
                      <m:sSub>
                        <m:sSub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2 </m:t>
                          </m:r>
                        </m:sub>
                      </m:sSub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есть </m:t>
                      </m:r>
                      <m:sSup>
                        <m:sSup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ru-RU" sz="16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α</m:t>
                          </m:r>
                        </m:e>
                        <m:sup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ru-RU" sz="16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ТО 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1600" dirty="0"/>
              </a:p>
            </p:txBody>
          </p:sp>
        </mc:Choice>
        <mc:Fallback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746" y="3454200"/>
                <a:ext cx="6760464" cy="929485"/>
              </a:xfrm>
              <a:prstGeom prst="rect">
                <a:avLst/>
              </a:prstGeom>
              <a:blipFill>
                <a:blip r:embed="rId5"/>
                <a:stretch>
                  <a:fillRect l="-451" r="-541" b="-32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Прямоугольник 7"/>
              <p:cNvSpPr/>
              <p:nvPr/>
            </p:nvSpPr>
            <p:spPr>
              <a:xfrm>
                <a:off x="5356740" y="4539294"/>
                <a:ext cx="6096000" cy="183935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342900" lvl="0" indent="-342900" algn="just">
                  <a:lnSpc>
                    <a:spcPct val="120000"/>
                  </a:lnSpc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Это выполняется с использованием формулы для заключения, в которую вместо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и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подставляются значения входных  переменных до этапа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фаззификации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 Тем самым определяются множество значений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С={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𝑐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с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,...,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с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}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и множество значений выходных переменных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𝑊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где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— общее количество правил в базе правил.</a:t>
                </a:r>
              </a:p>
            </p:txBody>
          </p:sp>
        </mc:Choice>
        <mc:Fallback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740" y="4539294"/>
                <a:ext cx="6096000" cy="1839350"/>
              </a:xfrm>
              <a:prstGeom prst="rect">
                <a:avLst/>
              </a:prstGeom>
              <a:blipFill>
                <a:blip r:embed="rId6"/>
                <a:stretch>
                  <a:fillRect l="-600" r="-500" b="-36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4835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39682" y="166152"/>
            <a:ext cx="2472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</a:rPr>
              <a:t>Нечеткая база знаний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443" y="689957"/>
            <a:ext cx="7629370" cy="148718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487" y="2909350"/>
            <a:ext cx="7680697" cy="230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14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984" y="704831"/>
            <a:ext cx="6947572" cy="550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997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128" y="997182"/>
            <a:ext cx="8518753" cy="391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47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74469" y="142296"/>
            <a:ext cx="108247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Общепринятые сокращения для значений основных термов лингвистических переменных в системах нечеткого вывода</a:t>
            </a:r>
            <a:endParaRPr lang="ru-RU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706348"/>
              </p:ext>
            </p:extLst>
          </p:nvPr>
        </p:nvGraphicFramePr>
        <p:xfrm>
          <a:off x="2840355" y="904417"/>
          <a:ext cx="7879896" cy="5434584"/>
        </p:xfrm>
        <a:graphic>
          <a:graphicData uri="http://schemas.openxmlformats.org/drawingml/2006/table">
            <a:tbl>
              <a:tblPr firstRow="1" firstCol="1" bandRow="1"/>
              <a:tblGrid>
                <a:gridCol w="2585915">
                  <a:extLst>
                    <a:ext uri="{9D8B030D-6E8A-4147-A177-3AD203B41FA5}">
                      <a16:colId xmlns:a16="http://schemas.microsoft.com/office/drawing/2014/main" val="2032744525"/>
                    </a:ext>
                  </a:extLst>
                </a:gridCol>
                <a:gridCol w="2150006">
                  <a:extLst>
                    <a:ext uri="{9D8B030D-6E8A-4147-A177-3AD203B41FA5}">
                      <a16:colId xmlns:a16="http://schemas.microsoft.com/office/drawing/2014/main" val="2886963928"/>
                    </a:ext>
                  </a:extLst>
                </a:gridCol>
                <a:gridCol w="3143975">
                  <a:extLst>
                    <a:ext uri="{9D8B030D-6E8A-4147-A177-3AD203B41FA5}">
                      <a16:colId xmlns:a16="http://schemas.microsoft.com/office/drawing/2014/main" val="9603146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Символическое обозначение</a:t>
                      </a: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Англоязычная нотация</a:t>
                      </a: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Русскоязычная нотация</a:t>
                      </a: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39766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NB</a:t>
                      </a:r>
                    </a:p>
                  </a:txBody>
                  <a:tcPr marL="66675" marR="66675" marT="66675" marB="666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Negative Big</a:t>
                      </a:r>
                    </a:p>
                  </a:txBody>
                  <a:tcPr marL="66675" marR="66675" marT="66675" marB="666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Отрицательное большое</a:t>
                      </a:r>
                    </a:p>
                  </a:txBody>
                  <a:tcPr marL="66675" marR="66675" marT="66675" marB="666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5298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NM</a:t>
                      </a:r>
                    </a:p>
                  </a:txBody>
                  <a:tcPr marL="66675" marR="66675" marT="66675" marB="666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Negative Middle</a:t>
                      </a:r>
                    </a:p>
                  </a:txBody>
                  <a:tcPr marL="66675" marR="66675" marT="66675" marB="666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Отрицательное среднее</a:t>
                      </a:r>
                    </a:p>
                  </a:txBody>
                  <a:tcPr marL="66675" marR="66675" marT="66675" marB="666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04691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NS</a:t>
                      </a:r>
                    </a:p>
                  </a:txBody>
                  <a:tcPr marL="66675" marR="66675" marT="66675" marB="666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Negative</a:t>
                      </a:r>
                      <a:r>
                        <a:rPr lang="ru-RU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ru-RU" sz="18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Small</a:t>
                      </a:r>
                      <a:endParaRPr lang="ru-RU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6675" marR="66675" marT="66675" marB="666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Отрицательное малое</a:t>
                      </a:r>
                    </a:p>
                  </a:txBody>
                  <a:tcPr marL="66675" marR="66675" marT="66675" marB="666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83049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ZN</a:t>
                      </a:r>
                    </a:p>
                  </a:txBody>
                  <a:tcPr marL="66675" marR="66675" marT="66675" marB="666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Zero</a:t>
                      </a:r>
                      <a:r>
                        <a:rPr lang="ru-RU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ru-RU" sz="18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Negative</a:t>
                      </a:r>
                      <a:endParaRPr lang="ru-RU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6675" marR="66675" marT="66675" marB="666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Отрицательное близкое к нулю</a:t>
                      </a:r>
                    </a:p>
                  </a:txBody>
                  <a:tcPr marL="66675" marR="66675" marT="66675" marB="666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6282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Z</a:t>
                      </a:r>
                    </a:p>
                  </a:txBody>
                  <a:tcPr marL="66675" marR="66675" marT="66675" marB="666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Zero</a:t>
                      </a:r>
                      <a:endParaRPr lang="ru-RU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6675" marR="66675" marT="66675" marB="666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Нуль, близкое к нулю</a:t>
                      </a:r>
                    </a:p>
                  </a:txBody>
                  <a:tcPr marL="66675" marR="66675" marT="66675" marB="666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5968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ZP</a:t>
                      </a:r>
                    </a:p>
                  </a:txBody>
                  <a:tcPr marL="66675" marR="66675" marT="66675" marB="666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Zero</a:t>
                      </a:r>
                      <a:r>
                        <a:rPr lang="ru-RU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ru-RU" sz="18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Positive</a:t>
                      </a:r>
                      <a:endParaRPr lang="ru-RU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6675" marR="66675" marT="66675" marB="666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Положительное, близкое к нулю</a:t>
                      </a:r>
                    </a:p>
                  </a:txBody>
                  <a:tcPr marL="66675" marR="66675" marT="66675" marB="666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3316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PS</a:t>
                      </a:r>
                    </a:p>
                  </a:txBody>
                  <a:tcPr marL="66675" marR="66675" marT="66675" marB="666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Positive Small</a:t>
                      </a:r>
                    </a:p>
                  </a:txBody>
                  <a:tcPr marL="66675" marR="66675" marT="66675" marB="666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Положительное малое</a:t>
                      </a:r>
                    </a:p>
                  </a:txBody>
                  <a:tcPr marL="66675" marR="66675" marT="66675" marB="666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978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PM</a:t>
                      </a:r>
                    </a:p>
                  </a:txBody>
                  <a:tcPr marL="66675" marR="66675" marT="66675" marB="666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Positive Middle</a:t>
                      </a:r>
                    </a:p>
                  </a:txBody>
                  <a:tcPr marL="66675" marR="66675" marT="66675" marB="666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Положительное среднее</a:t>
                      </a:r>
                    </a:p>
                  </a:txBody>
                  <a:tcPr marL="66675" marR="66675" marT="66675" marB="666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2702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PB</a:t>
                      </a:r>
                    </a:p>
                  </a:txBody>
                  <a:tcPr marL="66675" marR="66675" marT="66675" marB="666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Positive Big</a:t>
                      </a:r>
                    </a:p>
                  </a:txBody>
                  <a:tcPr marL="66675" marR="66675" marT="66675" marB="666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Положительное большое</a:t>
                      </a:r>
                    </a:p>
                  </a:txBody>
                  <a:tcPr marL="66675" marR="66675" marT="66675" marB="666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8665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3011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-188615" y="138417"/>
            <a:ext cx="460959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5565" marR="97155"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Фаззификатор</a:t>
            </a:r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- блок </a:t>
            </a:r>
            <a:r>
              <a:rPr lang="ru-RU" b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фаззификации</a:t>
            </a:r>
            <a:endParaRPr lang="ru-RU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577" y="646248"/>
            <a:ext cx="7164317" cy="234925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-94246" y="3274292"/>
            <a:ext cx="6935681" cy="4580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6200" marR="96520" indent="228600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Машина нечеткого логического вывода – блок рассуждений.</a:t>
            </a:r>
            <a:endParaRPr lang="ru-RU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910" y="4221124"/>
            <a:ext cx="7142560" cy="210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36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 cstate="print"/>
          <a:srcRect l="12839" t="18502" r="46401" b="45679"/>
          <a:stretch>
            <a:fillRect/>
          </a:stretch>
        </p:blipFill>
        <p:spPr bwMode="auto">
          <a:xfrm>
            <a:off x="3143795" y="272686"/>
            <a:ext cx="5433604" cy="2784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618" y="3298932"/>
            <a:ext cx="8105538" cy="118598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617" y="4892602"/>
            <a:ext cx="8523549" cy="124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84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72044" y="331615"/>
            <a:ext cx="984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Times New Roman" panose="02020603050405020304" pitchFamily="18" charset="0"/>
                <a:ea typeface="Calibri" panose="020F0502020204030204" pitchFamily="34" charset="0"/>
              </a:rPr>
              <a:t>Пример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906" y="997505"/>
            <a:ext cx="7808069" cy="203307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906" y="3758122"/>
            <a:ext cx="7877780" cy="195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8579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294</Words>
  <Application>Microsoft Office PowerPoint</Application>
  <PresentationFormat>Широкоэкранный</PresentationFormat>
  <Paragraphs>75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Symbol</vt:lpstr>
      <vt:lpstr>Times New Roman</vt:lpstr>
      <vt:lpstr>TT2A48o00</vt:lpstr>
      <vt:lpstr>Тема Office</vt:lpstr>
      <vt:lpstr>Нечеткие системы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ALEKSEY</dc:creator>
  <cp:lastModifiedBy>ALEKSEY</cp:lastModifiedBy>
  <cp:revision>33</cp:revision>
  <dcterms:created xsi:type="dcterms:W3CDTF">2020-10-06T14:10:24Z</dcterms:created>
  <dcterms:modified xsi:type="dcterms:W3CDTF">2023-09-14T14:25:55Z</dcterms:modified>
</cp:coreProperties>
</file>